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5"/>
  </p:handoutMasterIdLst>
  <p:sldIdLst>
    <p:sldId id="256" r:id="rId2"/>
    <p:sldId id="264" r:id="rId3"/>
    <p:sldId id="257" r:id="rId4"/>
    <p:sldId id="277" r:id="rId5"/>
    <p:sldId id="265" r:id="rId6"/>
    <p:sldId id="266" r:id="rId7"/>
    <p:sldId id="267" r:id="rId8"/>
    <p:sldId id="268" r:id="rId9"/>
    <p:sldId id="263" r:id="rId10"/>
    <p:sldId id="259" r:id="rId11"/>
    <p:sldId id="262" r:id="rId12"/>
    <p:sldId id="270" r:id="rId13"/>
    <p:sldId id="269" r:id="rId14"/>
    <p:sldId id="260" r:id="rId15"/>
    <p:sldId id="271" r:id="rId16"/>
    <p:sldId id="278" r:id="rId17"/>
    <p:sldId id="272" r:id="rId18"/>
    <p:sldId id="274" r:id="rId19"/>
    <p:sldId id="273" r:id="rId20"/>
    <p:sldId id="275" r:id="rId21"/>
    <p:sldId id="261" r:id="rId22"/>
    <p:sldId id="258" r:id="rId23"/>
    <p:sldId id="276" r:id="rId24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8" autoAdjust="0"/>
    <p:restoredTop sz="94660"/>
  </p:normalViewPr>
  <p:slideViewPr>
    <p:cSldViewPr snapToGrid="0">
      <p:cViewPr varScale="1">
        <p:scale>
          <a:sx n="73" d="100"/>
          <a:sy n="73" d="100"/>
        </p:scale>
        <p:origin x="2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2C26A01-45FA-45CD-8A9D-E3B27A5AD373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2C7DEA2-5FFF-43EC-B635-B24F0F1FA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13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16FCF-C4DE-4433-8BD3-C5D5F35B4AC9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3B95-A979-45AB-BC1D-4E459B933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47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16FCF-C4DE-4433-8BD3-C5D5F35B4AC9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3B95-A979-45AB-BC1D-4E459B933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71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16FCF-C4DE-4433-8BD3-C5D5F35B4AC9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3B95-A979-45AB-BC1D-4E459B933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7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16FCF-C4DE-4433-8BD3-C5D5F35B4AC9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3B95-A979-45AB-BC1D-4E459B93394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2765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16FCF-C4DE-4433-8BD3-C5D5F35B4AC9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3B95-A979-45AB-BC1D-4E459B933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01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16FCF-C4DE-4433-8BD3-C5D5F35B4AC9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3B95-A979-45AB-BC1D-4E459B933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6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16FCF-C4DE-4433-8BD3-C5D5F35B4AC9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3B95-A979-45AB-BC1D-4E459B933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92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16FCF-C4DE-4433-8BD3-C5D5F35B4AC9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3B95-A979-45AB-BC1D-4E459B933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141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16FCF-C4DE-4433-8BD3-C5D5F35B4AC9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3B95-A979-45AB-BC1D-4E459B933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738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16FCF-C4DE-4433-8BD3-C5D5F35B4AC9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3B95-A979-45AB-BC1D-4E459B933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428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16FCF-C4DE-4433-8BD3-C5D5F35B4AC9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3B95-A979-45AB-BC1D-4E459B933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1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16FCF-C4DE-4433-8BD3-C5D5F35B4AC9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3B95-A979-45AB-BC1D-4E459B933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87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16FCF-C4DE-4433-8BD3-C5D5F35B4AC9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3B95-A979-45AB-BC1D-4E459B933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812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16FCF-C4DE-4433-8BD3-C5D5F35B4AC9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3B95-A979-45AB-BC1D-4E459B933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80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16FCF-C4DE-4433-8BD3-C5D5F35B4AC9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3B95-A979-45AB-BC1D-4E459B933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334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16FCF-C4DE-4433-8BD3-C5D5F35B4AC9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3B95-A979-45AB-BC1D-4E459B933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67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16FCF-C4DE-4433-8BD3-C5D5F35B4AC9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3B95-A979-45AB-BC1D-4E459B933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933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2916FCF-C4DE-4433-8BD3-C5D5F35B4AC9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B3B95-A979-45AB-BC1D-4E459B933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17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LbT44HwzNrI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alJaltUmrG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_WBEmEhseo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Imperialism and Colonization of Africa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2489582" cy="861420"/>
          </a:xfrm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Lesson 1</a:t>
            </a:r>
          </a:p>
          <a:p>
            <a:r>
              <a:rPr lang="en-US" dirty="0" smtClean="0"/>
              <a:t>Intro &amp; Factors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0412" y="2673734"/>
            <a:ext cx="3736658" cy="408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41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Imperialism and Colonization of Africa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4" y="4777380"/>
            <a:ext cx="3808931" cy="861420"/>
          </a:xfrm>
          <a:solidFill>
            <a:schemeClr val="bg2">
              <a:lumMod val="25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Lesson 2</a:t>
            </a:r>
          </a:p>
          <a:p>
            <a:r>
              <a:rPr lang="en-US" dirty="0" smtClean="0"/>
              <a:t>The Berlin Conference</a:t>
            </a:r>
          </a:p>
          <a:p>
            <a:r>
              <a:rPr lang="en-US" dirty="0" smtClean="0"/>
              <a:t>The Scramble for Africa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0412" y="2673734"/>
            <a:ext cx="3736658" cy="408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089" y="190433"/>
            <a:ext cx="9485764" cy="649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76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2"/>
              </a:rPr>
              <a:t>States of Independence: </a:t>
            </a:r>
            <a:b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2"/>
              </a:rPr>
            </a:b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2"/>
              </a:rPr>
              <a:t>The Scramble for Africa 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Africa was colonized</a:t>
            </a:r>
          </a:p>
          <a:p>
            <a:r>
              <a:rPr lang="en-US" dirty="0" smtClean="0"/>
              <a:t>The problems associated</a:t>
            </a:r>
          </a:p>
          <a:p>
            <a:r>
              <a:rPr lang="en-US" dirty="0" smtClean="0"/>
              <a:t>0-20:00</a:t>
            </a:r>
          </a:p>
          <a:p>
            <a:r>
              <a:rPr lang="en-US" dirty="0" smtClean="0"/>
              <a:t>Handout provided #1-9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586" y="2052918"/>
            <a:ext cx="4276317" cy="427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6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148-149 in Workbook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1680" y="1348284"/>
            <a:ext cx="7106195" cy="39794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53052" y="5911637"/>
            <a:ext cx="6570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Why were Ethiopia and Liberia not colonized?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46111" y="5911637"/>
            <a:ext cx="4431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Complete page 150-151 #1, 2, 4, 5,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20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Imperialism and Colonization of Africa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3469296" cy="861420"/>
          </a:xfrm>
          <a:solidFill>
            <a:schemeClr val="bg2">
              <a:lumMod val="25000"/>
            </a:schemeClr>
          </a:solidFill>
        </p:spPr>
        <p:txBody>
          <a:bodyPr>
            <a:normAutofit fontScale="92500"/>
          </a:bodyPr>
          <a:lstStyle/>
          <a:p>
            <a:r>
              <a:rPr lang="en-US" dirty="0" smtClean="0"/>
              <a:t>Lesson 3</a:t>
            </a:r>
          </a:p>
          <a:p>
            <a:r>
              <a:rPr lang="en-US" dirty="0" smtClean="0"/>
              <a:t>Effects of colonization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0412" y="2673734"/>
            <a:ext cx="3736658" cy="408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25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Effects of Colonization in Africa</a:t>
            </a:r>
            <a:br>
              <a:rPr lang="en-US" dirty="0" smtClean="0"/>
            </a:br>
            <a:r>
              <a:rPr lang="en-US" dirty="0" smtClean="0"/>
              <a:t>Read page 152-152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did Racial Discrimination Play a roll in the colonization of Africa?</a:t>
            </a:r>
          </a:p>
          <a:p>
            <a:r>
              <a:rPr lang="en-US" dirty="0" smtClean="0"/>
              <a:t>How did the colonial pact benefit Europeans?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5519" y="3592495"/>
            <a:ext cx="4496481" cy="32655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97" y="3693164"/>
            <a:ext cx="5031734" cy="316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51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Effects if European Imperialism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page 160-1</a:t>
            </a:r>
          </a:p>
        </p:txBody>
      </p:sp>
    </p:spTree>
    <p:extLst>
      <p:ext uri="{BB962C8B-B14F-4D97-AF65-F5344CB8AC3E}">
        <p14:creationId xmlns:p14="http://schemas.microsoft.com/office/powerpoint/2010/main" val="17143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62" y="326370"/>
            <a:ext cx="9404723" cy="827873"/>
          </a:xfrm>
        </p:spPr>
        <p:txBody>
          <a:bodyPr/>
          <a:lstStyle/>
          <a:p>
            <a:r>
              <a:rPr lang="en-US" sz="3000" dirty="0" smtClean="0"/>
              <a:t>The Effects of Colonization on the Africa People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6" y="1154243"/>
            <a:ext cx="11220994" cy="54033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/>
              <a:t>Economic: Profit to Europe at the expense of Africa</a:t>
            </a:r>
          </a:p>
          <a:p>
            <a:r>
              <a:rPr lang="en-US" dirty="0"/>
              <a:t>Colonial Pact: </a:t>
            </a:r>
          </a:p>
          <a:p>
            <a:pPr lvl="1"/>
            <a:r>
              <a:rPr lang="en-US" sz="2000" dirty="0" smtClean="0"/>
              <a:t>Sell raw materials to mother country, buy back manufactured goods</a:t>
            </a:r>
          </a:p>
          <a:p>
            <a:pPr lvl="1"/>
            <a:r>
              <a:rPr lang="en-US" sz="2000" dirty="0" smtClean="0"/>
              <a:t>Africans </a:t>
            </a:r>
            <a:r>
              <a:rPr lang="en-US" sz="2000" dirty="0"/>
              <a:t>forced to buy goods made in Mother Country (put local artisans out of work)</a:t>
            </a:r>
          </a:p>
          <a:p>
            <a:pPr lvl="1"/>
            <a:r>
              <a:rPr lang="en-US" sz="2000" dirty="0"/>
              <a:t>Colony could only trade with Mother Country (</a:t>
            </a:r>
            <a:r>
              <a:rPr lang="en-US" sz="2000" dirty="0" err="1"/>
              <a:t>eg</a:t>
            </a:r>
            <a:r>
              <a:rPr lang="en-US" sz="2000" dirty="0"/>
              <a:t>. Only sell diamonds to Britain, not negotiate with rest of world)</a:t>
            </a:r>
          </a:p>
          <a:p>
            <a:r>
              <a:rPr lang="en-US" b="1" dirty="0"/>
              <a:t> </a:t>
            </a:r>
            <a:r>
              <a:rPr lang="en-US" dirty="0" smtClean="0"/>
              <a:t>Africans </a:t>
            </a:r>
            <a:r>
              <a:rPr lang="en-US" dirty="0"/>
              <a:t>who refused assimilation or colonization, but evaded death, were burdened with force </a:t>
            </a:r>
            <a:r>
              <a:rPr lang="en-US" dirty="0" err="1"/>
              <a:t>labour</a:t>
            </a:r>
            <a:endParaRPr lang="en-US" dirty="0"/>
          </a:p>
          <a:p>
            <a:r>
              <a:rPr lang="en-US" dirty="0" smtClean="0"/>
              <a:t>Railways and canals were built across the continent- what do you think the canals and railways connected?</a:t>
            </a:r>
          </a:p>
          <a:p>
            <a:pPr lvl="1"/>
            <a:r>
              <a:rPr lang="en-US" sz="2000" dirty="0" smtClean="0"/>
              <a:t>Plantations and mines to ports (to get raw materials out)</a:t>
            </a:r>
          </a:p>
          <a:p>
            <a:r>
              <a:rPr lang="en-US" dirty="0" smtClean="0"/>
              <a:t>When Europe left Africa (decolonized) Africa had no manufacturing infrastructure, no industry and no capital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8498" y="0"/>
            <a:ext cx="2098195" cy="242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53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Colonization on the Africa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043" y="2366426"/>
            <a:ext cx="8354197" cy="432325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Cultural Effects: adopting European culture meant the loss of African culture</a:t>
            </a:r>
          </a:p>
          <a:p>
            <a:r>
              <a:rPr lang="en-US" dirty="0" smtClean="0"/>
              <a:t>African converted to Christianity</a:t>
            </a:r>
          </a:p>
          <a:p>
            <a:r>
              <a:rPr lang="en-US" dirty="0" smtClean="0"/>
              <a:t>Africans attended schools built by Europeans and learned the language, history and way of life of the mother country</a:t>
            </a:r>
          </a:p>
          <a:p>
            <a:r>
              <a:rPr lang="en-US" dirty="0" smtClean="0"/>
              <a:t>France tried to assimilate their colonies</a:t>
            </a:r>
          </a:p>
          <a:p>
            <a:pPr lvl="1"/>
            <a:r>
              <a:rPr lang="en-US" dirty="0" smtClean="0"/>
              <a:t>Anyone who mastered the language could hope to work as an official</a:t>
            </a:r>
          </a:p>
          <a:p>
            <a:pPr lvl="1"/>
            <a:r>
              <a:rPr lang="en-US" dirty="0" smtClean="0"/>
              <a:t>Some colonies did not receive this advantage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2832" y="5079954"/>
            <a:ext cx="2838450" cy="1609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307" y="1197656"/>
            <a:ext cx="2747975" cy="366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64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Colonization on the African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484" y="2235798"/>
            <a:ext cx="6512334" cy="41954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Political</a:t>
            </a:r>
          </a:p>
          <a:p>
            <a:r>
              <a:rPr lang="en-US" dirty="0" smtClean="0"/>
              <a:t>Laws in some colonies </a:t>
            </a:r>
            <a:r>
              <a:rPr lang="en-US" dirty="0" smtClean="0"/>
              <a:t>separated Native </a:t>
            </a:r>
            <a:r>
              <a:rPr lang="en-US" dirty="0" smtClean="0"/>
              <a:t>black Africans from white colonizers</a:t>
            </a:r>
          </a:p>
          <a:p>
            <a:r>
              <a:rPr lang="en-US" dirty="0" smtClean="0"/>
              <a:t>Europeans used existing government to rule (indirect rule)</a:t>
            </a:r>
            <a:endParaRPr lang="en-US" dirty="0"/>
          </a:p>
          <a:p>
            <a:r>
              <a:rPr lang="en-US" dirty="0" smtClean="0"/>
              <a:t>New borders took no account of the existing borders</a:t>
            </a:r>
          </a:p>
          <a:p>
            <a:pPr lvl="1"/>
            <a:r>
              <a:rPr lang="en-US" dirty="0" smtClean="0"/>
              <a:t>An existing kingdom or ethnic group might be divided among several new colonies</a:t>
            </a:r>
          </a:p>
          <a:p>
            <a:pPr lvl="1"/>
            <a:r>
              <a:rPr lang="en-US" dirty="0" smtClean="0"/>
              <a:t>Enemy ethnic groups might now be forced together in a new country</a:t>
            </a:r>
          </a:p>
          <a:p>
            <a:pPr marL="457200" lvl="1" indent="0">
              <a:buNone/>
            </a:pPr>
            <a:r>
              <a:rPr lang="en-US" dirty="0" smtClean="0"/>
              <a:t>Why is this problematic?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6713" y="1853248"/>
            <a:ext cx="4025537" cy="470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2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year do an activity pretending to have students sit at the Berlin Conference and divide up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3331029"/>
            <a:ext cx="8946541" cy="291737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62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Colonization on the African People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ANY POSITIVES?</a:t>
            </a:r>
          </a:p>
          <a:p>
            <a:r>
              <a:rPr lang="en-US" dirty="0" smtClean="0"/>
              <a:t>Medicine</a:t>
            </a:r>
          </a:p>
          <a:p>
            <a:r>
              <a:rPr lang="en-US" dirty="0" smtClean="0"/>
              <a:t>Modern agriculture</a:t>
            </a:r>
          </a:p>
          <a:p>
            <a:r>
              <a:rPr lang="en-US" dirty="0" smtClean="0"/>
              <a:t>Ports and railways</a:t>
            </a:r>
          </a:p>
          <a:p>
            <a:r>
              <a:rPr lang="en-US" dirty="0" smtClean="0"/>
              <a:t>Technology</a:t>
            </a:r>
          </a:p>
          <a:p>
            <a:r>
              <a:rPr lang="en-US" dirty="0" smtClean="0"/>
              <a:t>Health and hygiene</a:t>
            </a:r>
          </a:p>
          <a:p>
            <a:r>
              <a:rPr lang="en-US" dirty="0" smtClean="0"/>
              <a:t>Education made it possible for more foreign trade</a:t>
            </a:r>
          </a:p>
          <a:p>
            <a:r>
              <a:rPr lang="en-US" dirty="0" smtClean="0"/>
              <a:t>Legal principals</a:t>
            </a:r>
          </a:p>
          <a:p>
            <a:r>
              <a:rPr lang="en-US" dirty="0" smtClean="0"/>
              <a:t>Exposed to democracy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49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Imperialism and Colonization of Africa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5716108" cy="861420"/>
          </a:xfrm>
          <a:solidFill>
            <a:schemeClr val="bg2">
              <a:lumMod val="25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Lesson 4</a:t>
            </a:r>
          </a:p>
          <a:p>
            <a:r>
              <a:rPr lang="en-US" dirty="0" smtClean="0"/>
              <a:t>Rebellions and aftermath in the 20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0412" y="2673734"/>
            <a:ext cx="3736658" cy="408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1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Decolonization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775" y="1489166"/>
            <a:ext cx="8946541" cy="518595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Africa had been divided up by the Europeans</a:t>
            </a:r>
          </a:p>
          <a:p>
            <a:r>
              <a:rPr lang="en-US" dirty="0" smtClean="0"/>
              <a:t>No account taken for enemy tribes, languages or cultures already established</a:t>
            </a:r>
          </a:p>
          <a:p>
            <a:r>
              <a:rPr lang="en-US" dirty="0" smtClean="0"/>
              <a:t>Now that Europeans were leaving, the joy of Nationalism was short lived</a:t>
            </a:r>
          </a:p>
          <a:p>
            <a:r>
              <a:rPr lang="en-US" dirty="0" smtClean="0"/>
              <a:t>Africans basically had to figure out how to govern themselves</a:t>
            </a:r>
          </a:p>
          <a:p>
            <a:r>
              <a:rPr lang="en-US" dirty="0" smtClean="0"/>
              <a:t>But who would rule? The smart and educated or the strong militia?</a:t>
            </a:r>
          </a:p>
          <a:p>
            <a:r>
              <a:rPr lang="en-US" dirty="0" smtClean="0"/>
              <a:t>What language would they speak? </a:t>
            </a:r>
            <a:br>
              <a:rPr lang="en-US" dirty="0" smtClean="0"/>
            </a:br>
            <a:r>
              <a:rPr lang="en-US" dirty="0" smtClean="0"/>
              <a:t>What rules would they follow?</a:t>
            </a:r>
          </a:p>
          <a:p>
            <a:r>
              <a:rPr lang="en-US" dirty="0" smtClean="0"/>
              <a:t>Who would make the laws?</a:t>
            </a:r>
          </a:p>
          <a:p>
            <a:r>
              <a:rPr lang="en-US" dirty="0" smtClean="0"/>
              <a:t>How would the economy work (there was no industrialization or the means to create it)</a:t>
            </a:r>
            <a:endParaRPr lang="en-US" dirty="0"/>
          </a:p>
          <a:p>
            <a:r>
              <a:rPr lang="en-US" dirty="0" smtClean="0"/>
              <a:t>RESULT: DEATH, CIVIL WAR-STILL HAPPENING TODAY IN CERTAIN COUNTRIES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2602" y="1399926"/>
            <a:ext cx="3199398" cy="20755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5259411"/>
            <a:ext cx="304800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69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Statement vs. Fact?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Africa was stripped of its natural resources and unfairly left without any manufacturing capability.</a:t>
            </a:r>
          </a:p>
          <a:p>
            <a:pPr marL="0" indent="0">
              <a:buNone/>
            </a:pPr>
            <a:r>
              <a:rPr lang="en-US" sz="2800" dirty="0" smtClean="0"/>
              <a:t>Railways </a:t>
            </a:r>
            <a:r>
              <a:rPr lang="en-US" sz="2800" dirty="0"/>
              <a:t>and canals were built across the </a:t>
            </a:r>
            <a:r>
              <a:rPr lang="en-US" sz="2800" dirty="0" smtClean="0"/>
              <a:t>continent connecting plantations </a:t>
            </a:r>
            <a:r>
              <a:rPr lang="en-US" sz="2800" dirty="0"/>
              <a:t>and mines to </a:t>
            </a:r>
            <a:r>
              <a:rPr lang="en-US" sz="2800" dirty="0" smtClean="0"/>
              <a:t>ports</a:t>
            </a:r>
            <a:r>
              <a:rPr lang="en-US" sz="2800" smtClean="0"/>
              <a:t>. When </a:t>
            </a:r>
            <a:r>
              <a:rPr lang="en-US" sz="2800" dirty="0"/>
              <a:t>Europe left Africa (decolonized) Africa had no manufacturing infrastructure, no industry and no </a:t>
            </a:r>
            <a:r>
              <a:rPr lang="en-US" sz="2800" dirty="0" smtClean="0"/>
              <a:t>capital.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71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57625"/>
          </a:xfrm>
        </p:spPr>
        <p:txBody>
          <a:bodyPr/>
          <a:lstStyle/>
          <a:p>
            <a:r>
              <a:rPr lang="en-US" dirty="0" smtClean="0"/>
              <a:t>Colonization of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264" y="1436914"/>
            <a:ext cx="7654833" cy="54602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 smtClean="0"/>
              <a:t>In 1850 Europe knew very little about Africa, by 1914 Europe had taken control over almost all of the continent.</a:t>
            </a:r>
          </a:p>
          <a:p>
            <a:endParaRPr lang="en-US" b="1" dirty="0"/>
          </a:p>
          <a:p>
            <a:r>
              <a:rPr lang="en-US" b="1" dirty="0" smtClean="0"/>
              <a:t>How </a:t>
            </a:r>
            <a:r>
              <a:rPr lang="en-US" b="1" dirty="0"/>
              <a:t>do you think Europe took control of </a:t>
            </a:r>
            <a:r>
              <a:rPr lang="en-US" b="1" dirty="0" smtClean="0"/>
              <a:t>Africa?</a:t>
            </a:r>
          </a:p>
          <a:p>
            <a:pPr lvl="1"/>
            <a:r>
              <a:rPr lang="en-US" dirty="0" smtClean="0"/>
              <a:t>By Force</a:t>
            </a:r>
          </a:p>
          <a:p>
            <a:r>
              <a:rPr lang="en-US" b="1" dirty="0" smtClean="0"/>
              <a:t>Why would Europe want to colonize Africa?</a:t>
            </a:r>
          </a:p>
          <a:p>
            <a:pPr lvl="1"/>
            <a:r>
              <a:rPr lang="en-US" dirty="0" smtClean="0"/>
              <a:t>For the resources</a:t>
            </a:r>
          </a:p>
          <a:p>
            <a:r>
              <a:rPr lang="en-US" b="1" dirty="0" smtClean="0"/>
              <a:t>Which resources were the most sought after?</a:t>
            </a:r>
          </a:p>
          <a:p>
            <a:pPr lvl="1"/>
            <a:r>
              <a:rPr lang="en-US" dirty="0" smtClean="0"/>
              <a:t>Minerals, ivory, wood, cotton, rubber, coffee, sugar cane, peanuts, pepper and spices</a:t>
            </a:r>
          </a:p>
          <a:p>
            <a:r>
              <a:rPr lang="en-US" b="1" dirty="0" smtClean="0"/>
              <a:t>Which European countries were the main colonizers?</a:t>
            </a:r>
          </a:p>
          <a:p>
            <a:pPr lvl="1"/>
            <a:r>
              <a:rPr lang="en-US" dirty="0" smtClean="0"/>
              <a:t>United Kingdom, France, Belgium and Germany</a:t>
            </a:r>
          </a:p>
          <a:p>
            <a:r>
              <a:rPr lang="en-US" b="1" dirty="0" smtClean="0"/>
              <a:t>How do you think Africa was divided up?</a:t>
            </a:r>
          </a:p>
          <a:p>
            <a:pPr lvl="1"/>
            <a:r>
              <a:rPr lang="en-US" dirty="0" smtClean="0"/>
              <a:t>Fighting &amp; The Colonial powers sat together in Berlin and drew the borders on a map (Berlin Conference)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5097" y="3331029"/>
            <a:ext cx="4175505" cy="344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1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2891374"/>
          </a:xfrm>
        </p:spPr>
        <p:txBody>
          <a:bodyPr/>
          <a:lstStyle/>
          <a:p>
            <a:r>
              <a:rPr lang="en-US" dirty="0" smtClean="0"/>
              <a:t>Let’s take a step back…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was the Context of the European Colonization of Africa?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3892731"/>
            <a:ext cx="8946541" cy="2355668"/>
          </a:xfrm>
        </p:spPr>
        <p:txBody>
          <a:bodyPr/>
          <a:lstStyle/>
          <a:p>
            <a:r>
              <a:rPr lang="en-US" dirty="0" smtClean="0"/>
              <a:t>Nationalist Movements</a:t>
            </a:r>
          </a:p>
          <a:p>
            <a:r>
              <a:rPr lang="en-US" dirty="0" smtClean="0"/>
              <a:t>Abolition of Slavery</a:t>
            </a:r>
          </a:p>
          <a:p>
            <a:r>
              <a:rPr lang="en-US" dirty="0" smtClean="0"/>
              <a:t>Renewal of Colonization</a:t>
            </a:r>
          </a:p>
          <a:p>
            <a:endParaRPr lang="en-US" dirty="0"/>
          </a:p>
          <a:p>
            <a:r>
              <a:rPr lang="en-US" dirty="0" smtClean="0"/>
              <a:t>READ page 142-144 as a class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0" y="3648631"/>
            <a:ext cx="5717449" cy="282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65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Colonial Imperialism: Factors in Colonization</a:t>
            </a:r>
            <a:br>
              <a:rPr lang="en-US" sz="3200" dirty="0" smtClean="0"/>
            </a:br>
            <a:r>
              <a:rPr lang="en-US" sz="3200" b="1" dirty="0" smtClean="0"/>
              <a:t>1. Economic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289" y="2052918"/>
            <a:ext cx="8946541" cy="4195481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eriod"/>
            </a:pPr>
            <a:r>
              <a:rPr lang="en-US" sz="2400" b="1" cap="small" dirty="0" smtClean="0"/>
              <a:t>Economic Reasons</a:t>
            </a:r>
          </a:p>
          <a:p>
            <a:r>
              <a:rPr lang="en-US" sz="2400" b="1" dirty="0" smtClean="0"/>
              <a:t>Industrial Revolution </a:t>
            </a:r>
            <a:r>
              <a:rPr lang="en-US" sz="2400" dirty="0" smtClean="0"/>
              <a:t>created a </a:t>
            </a:r>
            <a:r>
              <a:rPr lang="en-US" sz="2400" b="1" dirty="0" smtClean="0"/>
              <a:t>new need </a:t>
            </a:r>
            <a:r>
              <a:rPr lang="en-US" sz="2400" dirty="0" smtClean="0"/>
              <a:t>for raw materials</a:t>
            </a:r>
          </a:p>
          <a:p>
            <a:r>
              <a:rPr lang="en-US" sz="2400" dirty="0" smtClean="0"/>
              <a:t>Industrialized countries needed </a:t>
            </a:r>
            <a:r>
              <a:rPr lang="en-US" sz="2400" b="1" dirty="0" smtClean="0"/>
              <a:t>cotton, rubber, wood, </a:t>
            </a:r>
            <a:r>
              <a:rPr lang="en-US" sz="2400" dirty="0" smtClean="0"/>
              <a:t>etc.</a:t>
            </a:r>
          </a:p>
          <a:p>
            <a:r>
              <a:rPr lang="en-US" sz="2400" dirty="0" smtClean="0"/>
              <a:t>Found these </a:t>
            </a:r>
            <a:r>
              <a:rPr lang="en-US" sz="2400" b="1" dirty="0" smtClean="0"/>
              <a:t>resources in Africa</a:t>
            </a:r>
          </a:p>
          <a:p>
            <a:r>
              <a:rPr lang="en-US" sz="2400" dirty="0" smtClean="0"/>
              <a:t>Africa was also a perfect place to </a:t>
            </a:r>
            <a:r>
              <a:rPr lang="en-US" sz="2400" b="1" dirty="0" smtClean="0"/>
              <a:t>sell their surplus production</a:t>
            </a:r>
          </a:p>
          <a:p>
            <a:r>
              <a:rPr lang="en-US" sz="2400" dirty="0" smtClean="0"/>
              <a:t>Colonizers had new technology and money to build railways and sturdy ships to get </a:t>
            </a:r>
            <a:r>
              <a:rPr lang="en-US" sz="2400" b="1" dirty="0" smtClean="0"/>
              <a:t>materials out and bring manufactured goods in</a:t>
            </a:r>
          </a:p>
          <a:p>
            <a:pPr marL="0" indent="0">
              <a:buNone/>
            </a:pP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60376" y="5478958"/>
            <a:ext cx="6753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000"/>
              </a:spcBef>
              <a:buClr>
                <a:srgbClr val="EBEBEB">
                  <a:lumMod val="40000"/>
                  <a:lumOff val="60000"/>
                </a:srgbClr>
              </a:buClr>
              <a:buSzPct val="80000"/>
            </a:pPr>
            <a:r>
              <a:rPr lang="en-US" sz="2200" b="1" dirty="0">
                <a:solidFill>
                  <a:prstClr val="black"/>
                </a:solidFill>
                <a:ea typeface="+mj-ea"/>
                <a:cs typeface="+mj-cs"/>
              </a:rPr>
              <a:t>Why do you think it was only after the Industrial Revolution that Colonizing Africa was possible?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89544" y="6448069"/>
            <a:ext cx="2720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Crash Course 3:35-6:22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2647" y="1570603"/>
            <a:ext cx="2181225" cy="2095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2118" y="511492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33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1E5155"/>
                </a:solidFill>
              </a:rPr>
              <a:t>Colonial Imperialism: Factors in Colonization</a:t>
            </a:r>
            <a:br>
              <a:rPr lang="en-US" sz="3200" dirty="0">
                <a:solidFill>
                  <a:srgbClr val="1E5155"/>
                </a:solidFill>
              </a:rPr>
            </a:br>
            <a:r>
              <a:rPr lang="en-US" sz="3200" b="1" dirty="0" smtClean="0">
                <a:solidFill>
                  <a:srgbClr val="002060"/>
                </a:solidFill>
              </a:rPr>
              <a:t>2. Demographic (Population)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6750" y="2052918"/>
            <a:ext cx="9092701" cy="4439322"/>
          </a:xfrm>
        </p:spPr>
        <p:txBody>
          <a:bodyPr>
            <a:noAutofit/>
          </a:bodyPr>
          <a:lstStyle/>
          <a:p>
            <a:r>
              <a:rPr lang="en-US" sz="3200" dirty="0" smtClean="0"/>
              <a:t>Europe’s population doubled in 19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century</a:t>
            </a:r>
          </a:p>
          <a:p>
            <a:r>
              <a:rPr lang="en-US" sz="3200" dirty="0" smtClean="0"/>
              <a:t>180 million to 400 million</a:t>
            </a:r>
          </a:p>
          <a:p>
            <a:r>
              <a:rPr lang="en-US" sz="3200" dirty="0" smtClean="0"/>
              <a:t>Drove Europe to expand their colonial empires</a:t>
            </a:r>
          </a:p>
          <a:p>
            <a:r>
              <a:rPr lang="en-US" sz="3200" dirty="0" smtClean="0"/>
              <a:t>Many Europeans migrated to new territory</a:t>
            </a:r>
          </a:p>
          <a:p>
            <a:r>
              <a:rPr lang="en-US" sz="3200" dirty="0" smtClean="0"/>
              <a:t>40 million settled in colonies </a:t>
            </a:r>
            <a:r>
              <a:rPr lang="en-US" sz="3200" dirty="0" err="1" smtClean="0"/>
              <a:t>eg</a:t>
            </a:r>
            <a:r>
              <a:rPr lang="en-US" sz="3200" dirty="0" smtClean="0"/>
              <a:t>. South Africa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75" y="511492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1E5155"/>
                </a:solidFill>
              </a:rPr>
              <a:t>Colonial Imperialism: Factors in </a:t>
            </a:r>
            <a:r>
              <a:rPr lang="en-US" sz="3200" dirty="0" smtClean="0">
                <a:solidFill>
                  <a:srgbClr val="1E5155"/>
                </a:solidFill>
              </a:rPr>
              <a:t>Colonization</a:t>
            </a:r>
            <a:br>
              <a:rPr lang="en-US" sz="3200" dirty="0" smtClean="0">
                <a:solidFill>
                  <a:srgbClr val="1E5155"/>
                </a:solidFill>
              </a:rPr>
            </a:br>
            <a:r>
              <a:rPr lang="en-US" sz="3200" b="1" dirty="0" smtClean="0">
                <a:solidFill>
                  <a:srgbClr val="1E5155"/>
                </a:solidFill>
              </a:rPr>
              <a:t>3. Political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2918"/>
            <a:ext cx="8556171" cy="4504636"/>
          </a:xfr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Industrial countries were in competition with each other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Increase their Nationalism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They were already competing elsewhere in the world so Africa seemed the likely next location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Great Britain, France, Belgium, Germany and Italy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1044" y="3256598"/>
            <a:ext cx="3300956" cy="330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22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1E5155"/>
                </a:solidFill>
              </a:rPr>
              <a:t>Colonial Imperialism: Factors in Colonization</a:t>
            </a:r>
            <a:br>
              <a:rPr lang="en-US" sz="3200" dirty="0">
                <a:solidFill>
                  <a:srgbClr val="1E5155"/>
                </a:solidFill>
              </a:rPr>
            </a:br>
            <a:r>
              <a:rPr lang="en-US" sz="3200" dirty="0" smtClean="0">
                <a:solidFill>
                  <a:srgbClr val="1E5155"/>
                </a:solidFill>
              </a:rPr>
              <a:t>4. Cultural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074" y="1582655"/>
            <a:ext cx="8582297" cy="4870395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Europeans believed that Western Civilization was superior to all other.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They believed they were in charge of civilizing the world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“Civilizing Mission” -Spread the culture, even by force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Mandated hundreds of missionaries, teachers, doctors and officials to ‘fix the barbarians’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7208" y="4690925"/>
            <a:ext cx="2600325" cy="1762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3370" y="2195761"/>
            <a:ext cx="304800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41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420" y="962170"/>
            <a:ext cx="9922721" cy="1400530"/>
          </a:xfrm>
        </p:spPr>
        <p:txBody>
          <a:bodyPr/>
          <a:lstStyle/>
          <a:p>
            <a:r>
              <a:rPr lang="en-US" dirty="0" smtClean="0"/>
              <a:t>HOMEWORK:</a:t>
            </a:r>
            <a:br>
              <a:rPr lang="en-US" dirty="0" smtClean="0"/>
            </a:br>
            <a:r>
              <a:rPr lang="en-US" dirty="0" smtClean="0"/>
              <a:t>We have already read 142-144</a:t>
            </a:r>
            <a:br>
              <a:rPr lang="en-US" dirty="0" smtClean="0"/>
            </a:br>
            <a:r>
              <a:rPr lang="en-US" dirty="0" smtClean="0"/>
              <a:t>Now complete page 145-146 #1-10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207" y="4421975"/>
            <a:ext cx="8946541" cy="866502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The Scramble for Africa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6279" y="3137262"/>
            <a:ext cx="3273172" cy="371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3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19042</TotalTime>
  <Words>869</Words>
  <Application>Microsoft Office PowerPoint</Application>
  <PresentationFormat>Widescreen</PresentationFormat>
  <Paragraphs>123</Paragraphs>
  <Slides>23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Century Gothic</vt:lpstr>
      <vt:lpstr>Wingdings 3</vt:lpstr>
      <vt:lpstr>Ion</vt:lpstr>
      <vt:lpstr>Imperialism and Colonization of Africa</vt:lpstr>
      <vt:lpstr>Next year do an activity pretending to have students sit at the Berlin Conference and divide up Africa</vt:lpstr>
      <vt:lpstr>Colonization of Africa</vt:lpstr>
      <vt:lpstr>Let’s take a step back…  What was the Context of the European Colonization of Africa?</vt:lpstr>
      <vt:lpstr>Colonial Imperialism: Factors in Colonization 1. Economic</vt:lpstr>
      <vt:lpstr>Colonial Imperialism: Factors in Colonization 2. Demographic (Population)</vt:lpstr>
      <vt:lpstr>Colonial Imperialism: Factors in Colonization 3. Political</vt:lpstr>
      <vt:lpstr>Colonial Imperialism: Factors in Colonization 4. Cultural</vt:lpstr>
      <vt:lpstr>HOMEWORK: We have already read 142-144 Now complete page 145-146 #1-10</vt:lpstr>
      <vt:lpstr>Imperialism and Colonization of Africa</vt:lpstr>
      <vt:lpstr>PowerPoint Presentation</vt:lpstr>
      <vt:lpstr>States of Independence:  The Scramble for Africa </vt:lpstr>
      <vt:lpstr>Read 148-149 in Workbook</vt:lpstr>
      <vt:lpstr>Imperialism and Colonization of Africa</vt:lpstr>
      <vt:lpstr>The Effects of Colonization in Africa Read page 152-152</vt:lpstr>
      <vt:lpstr>The Effects if European Imperialism</vt:lpstr>
      <vt:lpstr>The Effects of Colonization on the Africa People</vt:lpstr>
      <vt:lpstr>Effects of Colonization on the Africa People</vt:lpstr>
      <vt:lpstr>Effects of Colonization on the African People</vt:lpstr>
      <vt:lpstr>Effects of Colonization on the African People</vt:lpstr>
      <vt:lpstr>Imperialism and Colonization of Africa</vt:lpstr>
      <vt:lpstr>Decolonization</vt:lpstr>
      <vt:lpstr>Statement vs. Fact?</vt:lpstr>
    </vt:vector>
  </TitlesOfParts>
  <Company>WQSB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Imperialism and Colonization of Africa</dc:title>
  <dc:creator>Jessica Ray</dc:creator>
  <cp:lastModifiedBy>Jessica Ray</cp:lastModifiedBy>
  <cp:revision>53</cp:revision>
  <cp:lastPrinted>2018-05-28T18:36:41Z</cp:lastPrinted>
  <dcterms:created xsi:type="dcterms:W3CDTF">2018-05-15T13:40:33Z</dcterms:created>
  <dcterms:modified xsi:type="dcterms:W3CDTF">2019-05-21T16:03:31Z</dcterms:modified>
</cp:coreProperties>
</file>